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305" r:id="rId5"/>
  </p:sldIdLst>
  <p:sldSz cx="18288000" cy="10287000"/>
  <p:notesSz cx="6858000" cy="9144000"/>
  <p:embeddedFontLst>
    <p:embeddedFont>
      <p:font typeface="Poppins" panose="00000500000000000000" pitchFamily="2" charset="0"/>
      <p:regular r:id="rId7"/>
      <p:bold r:id="rId8"/>
      <p:italic r:id="rId9"/>
      <p:boldItalic r:id="rId10"/>
    </p:embeddedFont>
    <p:embeddedFont>
      <p:font typeface="Poppins Bold" panose="00000800000000000000" pitchFamily="2" charset="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881DE7-9584-2EE7-9BC8-F1E3F19E8475}" name="Marina Conter Franco" initials="MF" userId="S::marinafranco@prefeitura.sp.gov.br::f109f805-2c24-4f84-be0a-d7a064eb6c4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na Bergstrom Paredes" initials="MB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A1B0"/>
    <a:srgbClr val="9E96AB"/>
    <a:srgbClr val="466A94"/>
    <a:srgbClr val="041F2B"/>
    <a:srgbClr val="021452"/>
    <a:srgbClr val="E6FAFF"/>
    <a:srgbClr val="B3E8E1"/>
    <a:srgbClr val="ADF7F4"/>
    <a:srgbClr val="003562"/>
    <a:srgbClr val="D1D2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C3A18E-0278-3595-AE0E-87DDF927DB19}" v="5" dt="2025-11-05T16:54:56.3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9" autoAdjust="0"/>
  </p:normalViewPr>
  <p:slideViewPr>
    <p:cSldViewPr snapToGrid="0">
      <p:cViewPr>
        <p:scale>
          <a:sx n="130" d="100"/>
          <a:sy n="130" d="100"/>
        </p:scale>
        <p:origin x="96" y="-3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FEEDA-8CDE-4828-8951-7580E3660E42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3F3D4-D772-4C0D-99AE-9234D5D8A3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546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53F3D4-D772-4C0D-99AE-9234D5D8A3D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790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7" name="Conector de Seta Reta 116">
            <a:extLst>
              <a:ext uri="{FF2B5EF4-FFF2-40B4-BE49-F238E27FC236}">
                <a16:creationId xmlns:a16="http://schemas.microsoft.com/office/drawing/2014/main" id="{64BE65F8-F538-1C2A-66FE-BEEEB8FF5BA6}"/>
              </a:ext>
            </a:extLst>
          </p:cNvPr>
          <p:cNvCxnSpPr>
            <a:cxnSpLocks/>
          </p:cNvCxnSpPr>
          <p:nvPr/>
        </p:nvCxnSpPr>
        <p:spPr>
          <a:xfrm>
            <a:off x="15185780" y="8369298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de Seta Reta 86">
            <a:extLst>
              <a:ext uri="{FF2B5EF4-FFF2-40B4-BE49-F238E27FC236}">
                <a16:creationId xmlns:a16="http://schemas.microsoft.com/office/drawing/2014/main" id="{0D6EFB35-457E-5130-4049-9A2EBD6302C2}"/>
              </a:ext>
            </a:extLst>
          </p:cNvPr>
          <p:cNvCxnSpPr>
            <a:cxnSpLocks/>
          </p:cNvCxnSpPr>
          <p:nvPr/>
        </p:nvCxnSpPr>
        <p:spPr>
          <a:xfrm flipV="1">
            <a:off x="9559924" y="8066474"/>
            <a:ext cx="517525" cy="635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AutoShape 3">
            <a:extLst>
              <a:ext uri="{FF2B5EF4-FFF2-40B4-BE49-F238E27FC236}">
                <a16:creationId xmlns:a16="http://schemas.microsoft.com/office/drawing/2014/main" id="{19F96C3F-AD95-FAE5-72B6-3B10A256B993}"/>
              </a:ext>
            </a:extLst>
          </p:cNvPr>
          <p:cNvSpPr/>
          <p:nvPr/>
        </p:nvSpPr>
        <p:spPr>
          <a:xfrm flipV="1">
            <a:off x="7859459" y="876627"/>
            <a:ext cx="7684167" cy="33607"/>
          </a:xfrm>
          <a:prstGeom prst="line">
            <a:avLst/>
          </a:prstGeom>
          <a:ln w="47625" cap="rnd">
            <a:solidFill>
              <a:schemeClr val="tx1"/>
            </a:solidFill>
            <a:prstDash val="sysDot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cxnSp>
        <p:nvCxnSpPr>
          <p:cNvPr id="118" name="Conector de Seta Reta 117">
            <a:extLst>
              <a:ext uri="{FF2B5EF4-FFF2-40B4-BE49-F238E27FC236}">
                <a16:creationId xmlns:a16="http://schemas.microsoft.com/office/drawing/2014/main" id="{3D4BCE5E-7F14-0470-BF91-E71CFC8EC52A}"/>
              </a:ext>
            </a:extLst>
          </p:cNvPr>
          <p:cNvCxnSpPr>
            <a:cxnSpLocks/>
          </p:cNvCxnSpPr>
          <p:nvPr/>
        </p:nvCxnSpPr>
        <p:spPr>
          <a:xfrm>
            <a:off x="15163799" y="23844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de Seta Reta 118">
            <a:extLst>
              <a:ext uri="{FF2B5EF4-FFF2-40B4-BE49-F238E27FC236}">
                <a16:creationId xmlns:a16="http://schemas.microsoft.com/office/drawing/2014/main" id="{FAC546C9-F978-B984-E09E-8BD4563ED50F}"/>
              </a:ext>
            </a:extLst>
          </p:cNvPr>
          <p:cNvCxnSpPr>
            <a:cxnSpLocks/>
          </p:cNvCxnSpPr>
          <p:nvPr/>
        </p:nvCxnSpPr>
        <p:spPr>
          <a:xfrm>
            <a:off x="15163799" y="34480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ector de Seta Reta 119">
            <a:extLst>
              <a:ext uri="{FF2B5EF4-FFF2-40B4-BE49-F238E27FC236}">
                <a16:creationId xmlns:a16="http://schemas.microsoft.com/office/drawing/2014/main" id="{1605C338-C640-CDB7-F58F-7189F691552B}"/>
              </a:ext>
            </a:extLst>
          </p:cNvPr>
          <p:cNvCxnSpPr>
            <a:cxnSpLocks/>
          </p:cNvCxnSpPr>
          <p:nvPr/>
        </p:nvCxnSpPr>
        <p:spPr>
          <a:xfrm>
            <a:off x="15141677" y="44799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de Seta Reta 120">
            <a:extLst>
              <a:ext uri="{FF2B5EF4-FFF2-40B4-BE49-F238E27FC236}">
                <a16:creationId xmlns:a16="http://schemas.microsoft.com/office/drawing/2014/main" id="{473F2415-C342-7654-2A2D-7E5164706760}"/>
              </a:ext>
            </a:extLst>
          </p:cNvPr>
          <p:cNvCxnSpPr>
            <a:cxnSpLocks/>
          </p:cNvCxnSpPr>
          <p:nvPr/>
        </p:nvCxnSpPr>
        <p:spPr>
          <a:xfrm>
            <a:off x="15133271" y="1765299"/>
            <a:ext cx="53485" cy="6607419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de Seta Reta 80">
            <a:extLst>
              <a:ext uri="{FF2B5EF4-FFF2-40B4-BE49-F238E27FC236}">
                <a16:creationId xmlns:a16="http://schemas.microsoft.com/office/drawing/2014/main" id="{A522FC46-9163-DE29-27A5-9D48AD6251B9}"/>
              </a:ext>
            </a:extLst>
          </p:cNvPr>
          <p:cNvCxnSpPr>
            <a:cxnSpLocks/>
          </p:cNvCxnSpPr>
          <p:nvPr/>
        </p:nvCxnSpPr>
        <p:spPr>
          <a:xfrm>
            <a:off x="12195174" y="23685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de Seta Reta 100">
            <a:extLst>
              <a:ext uri="{FF2B5EF4-FFF2-40B4-BE49-F238E27FC236}">
                <a16:creationId xmlns:a16="http://schemas.microsoft.com/office/drawing/2014/main" id="{F26C9674-4509-56CF-6DD6-1F9DD3811C33}"/>
              </a:ext>
            </a:extLst>
          </p:cNvPr>
          <p:cNvCxnSpPr>
            <a:cxnSpLocks/>
          </p:cNvCxnSpPr>
          <p:nvPr/>
        </p:nvCxnSpPr>
        <p:spPr>
          <a:xfrm>
            <a:off x="12226924" y="34321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de Seta Reta 101">
            <a:extLst>
              <a:ext uri="{FF2B5EF4-FFF2-40B4-BE49-F238E27FC236}">
                <a16:creationId xmlns:a16="http://schemas.microsoft.com/office/drawing/2014/main" id="{415DF781-B2B8-01D6-99F0-9D8035A32E91}"/>
              </a:ext>
            </a:extLst>
          </p:cNvPr>
          <p:cNvCxnSpPr>
            <a:cxnSpLocks/>
          </p:cNvCxnSpPr>
          <p:nvPr/>
        </p:nvCxnSpPr>
        <p:spPr>
          <a:xfrm>
            <a:off x="12226924" y="44481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de Seta Reta 104">
            <a:extLst>
              <a:ext uri="{FF2B5EF4-FFF2-40B4-BE49-F238E27FC236}">
                <a16:creationId xmlns:a16="http://schemas.microsoft.com/office/drawing/2014/main" id="{A149E92F-9E27-259F-CC8D-01A6D4A01F4C}"/>
              </a:ext>
            </a:extLst>
          </p:cNvPr>
          <p:cNvCxnSpPr>
            <a:cxnSpLocks/>
          </p:cNvCxnSpPr>
          <p:nvPr/>
        </p:nvCxnSpPr>
        <p:spPr>
          <a:xfrm>
            <a:off x="12211049" y="7226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de Seta Reta 98">
            <a:extLst>
              <a:ext uri="{FF2B5EF4-FFF2-40B4-BE49-F238E27FC236}">
                <a16:creationId xmlns:a16="http://schemas.microsoft.com/office/drawing/2014/main" id="{E1E03BF0-F452-4D59-242A-F6E3FA70648A}"/>
              </a:ext>
            </a:extLst>
          </p:cNvPr>
          <p:cNvCxnSpPr>
            <a:cxnSpLocks/>
          </p:cNvCxnSpPr>
          <p:nvPr/>
        </p:nvCxnSpPr>
        <p:spPr>
          <a:xfrm>
            <a:off x="15528924" y="75755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de Seta Reta 95">
            <a:extLst>
              <a:ext uri="{FF2B5EF4-FFF2-40B4-BE49-F238E27FC236}">
                <a16:creationId xmlns:a16="http://schemas.microsoft.com/office/drawing/2014/main" id="{4336B24E-3D22-B426-A763-3F34A66AB897}"/>
              </a:ext>
            </a:extLst>
          </p:cNvPr>
          <p:cNvCxnSpPr>
            <a:cxnSpLocks/>
          </p:cNvCxnSpPr>
          <p:nvPr/>
        </p:nvCxnSpPr>
        <p:spPr>
          <a:xfrm flipV="1">
            <a:off x="15528924" y="5410199"/>
            <a:ext cx="517525" cy="635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de Seta Reta 96">
            <a:extLst>
              <a:ext uri="{FF2B5EF4-FFF2-40B4-BE49-F238E27FC236}">
                <a16:creationId xmlns:a16="http://schemas.microsoft.com/office/drawing/2014/main" id="{ED83ADD3-F082-A7E2-8BD4-0030AB4FEEA3}"/>
              </a:ext>
            </a:extLst>
          </p:cNvPr>
          <p:cNvCxnSpPr>
            <a:cxnSpLocks/>
          </p:cNvCxnSpPr>
          <p:nvPr/>
        </p:nvCxnSpPr>
        <p:spPr>
          <a:xfrm>
            <a:off x="15528924" y="64166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de Seta Reta 97">
            <a:extLst>
              <a:ext uri="{FF2B5EF4-FFF2-40B4-BE49-F238E27FC236}">
                <a16:creationId xmlns:a16="http://schemas.microsoft.com/office/drawing/2014/main" id="{F8B93905-3FC1-C42B-7428-FDC22AB68054}"/>
              </a:ext>
            </a:extLst>
          </p:cNvPr>
          <p:cNvCxnSpPr>
            <a:cxnSpLocks/>
          </p:cNvCxnSpPr>
          <p:nvPr/>
        </p:nvCxnSpPr>
        <p:spPr>
          <a:xfrm>
            <a:off x="15513049" y="4749799"/>
            <a:ext cx="9525" cy="283527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de Seta Reta 91">
            <a:extLst>
              <a:ext uri="{FF2B5EF4-FFF2-40B4-BE49-F238E27FC236}">
                <a16:creationId xmlns:a16="http://schemas.microsoft.com/office/drawing/2014/main" id="{ED2D2395-8F17-7942-E1D1-95066105326E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13696097" y="7529743"/>
            <a:ext cx="0" cy="543081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de Seta Reta 90">
            <a:extLst>
              <a:ext uri="{FF2B5EF4-FFF2-40B4-BE49-F238E27FC236}">
                <a16:creationId xmlns:a16="http://schemas.microsoft.com/office/drawing/2014/main" id="{3F2AED6E-1888-2D4E-D69D-EC279C640A7A}"/>
              </a:ext>
            </a:extLst>
          </p:cNvPr>
          <p:cNvCxnSpPr>
            <a:cxnSpLocks/>
          </p:cNvCxnSpPr>
          <p:nvPr/>
        </p:nvCxnSpPr>
        <p:spPr>
          <a:xfrm>
            <a:off x="10578421" y="5670870"/>
            <a:ext cx="0" cy="63467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de Seta Reta 85">
            <a:extLst>
              <a:ext uri="{FF2B5EF4-FFF2-40B4-BE49-F238E27FC236}">
                <a16:creationId xmlns:a16="http://schemas.microsoft.com/office/drawing/2014/main" id="{322B54B6-4C65-5816-57EC-F4254DF8600E}"/>
              </a:ext>
            </a:extLst>
          </p:cNvPr>
          <p:cNvCxnSpPr>
            <a:cxnSpLocks/>
          </p:cNvCxnSpPr>
          <p:nvPr/>
        </p:nvCxnSpPr>
        <p:spPr>
          <a:xfrm>
            <a:off x="6067424" y="23526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de Seta Reta 84">
            <a:extLst>
              <a:ext uri="{FF2B5EF4-FFF2-40B4-BE49-F238E27FC236}">
                <a16:creationId xmlns:a16="http://schemas.microsoft.com/office/drawing/2014/main" id="{D6462D7F-8351-3393-4133-EFD8349D1C36}"/>
              </a:ext>
            </a:extLst>
          </p:cNvPr>
          <p:cNvCxnSpPr>
            <a:cxnSpLocks/>
          </p:cNvCxnSpPr>
          <p:nvPr/>
        </p:nvCxnSpPr>
        <p:spPr>
          <a:xfrm>
            <a:off x="6099174" y="3416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ctor de Seta Reta 83">
            <a:extLst>
              <a:ext uri="{FF2B5EF4-FFF2-40B4-BE49-F238E27FC236}">
                <a16:creationId xmlns:a16="http://schemas.microsoft.com/office/drawing/2014/main" id="{89F95C45-C4FC-080F-990D-AB11E795371B}"/>
              </a:ext>
            </a:extLst>
          </p:cNvPr>
          <p:cNvCxnSpPr>
            <a:cxnSpLocks/>
          </p:cNvCxnSpPr>
          <p:nvPr/>
        </p:nvCxnSpPr>
        <p:spPr>
          <a:xfrm>
            <a:off x="6099174" y="4432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de Seta Reta 82">
            <a:extLst>
              <a:ext uri="{FF2B5EF4-FFF2-40B4-BE49-F238E27FC236}">
                <a16:creationId xmlns:a16="http://schemas.microsoft.com/office/drawing/2014/main" id="{77DA63E8-0BB4-4983-769D-BD1D9AB71B33}"/>
              </a:ext>
            </a:extLst>
          </p:cNvPr>
          <p:cNvCxnSpPr>
            <a:cxnSpLocks/>
          </p:cNvCxnSpPr>
          <p:nvPr/>
        </p:nvCxnSpPr>
        <p:spPr>
          <a:xfrm>
            <a:off x="6099174" y="53689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de Seta Reta 81">
            <a:extLst>
              <a:ext uri="{FF2B5EF4-FFF2-40B4-BE49-F238E27FC236}">
                <a16:creationId xmlns:a16="http://schemas.microsoft.com/office/drawing/2014/main" id="{3BFECE18-8130-85C4-FBFF-1576147BA43E}"/>
              </a:ext>
            </a:extLst>
          </p:cNvPr>
          <p:cNvCxnSpPr>
            <a:cxnSpLocks/>
          </p:cNvCxnSpPr>
          <p:nvPr/>
        </p:nvCxnSpPr>
        <p:spPr>
          <a:xfrm>
            <a:off x="6099174" y="6337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de Seta Reta 79">
            <a:extLst>
              <a:ext uri="{FF2B5EF4-FFF2-40B4-BE49-F238E27FC236}">
                <a16:creationId xmlns:a16="http://schemas.microsoft.com/office/drawing/2014/main" id="{70FC534B-C6E6-1F6B-FCF6-23CC55CF26B6}"/>
              </a:ext>
            </a:extLst>
          </p:cNvPr>
          <p:cNvCxnSpPr>
            <a:cxnSpLocks/>
          </p:cNvCxnSpPr>
          <p:nvPr/>
        </p:nvCxnSpPr>
        <p:spPr>
          <a:xfrm>
            <a:off x="6083299" y="72104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de Seta Reta 78">
            <a:extLst>
              <a:ext uri="{FF2B5EF4-FFF2-40B4-BE49-F238E27FC236}">
                <a16:creationId xmlns:a16="http://schemas.microsoft.com/office/drawing/2014/main" id="{AA5E5B83-9C40-1BD0-C840-2E07841D30C5}"/>
              </a:ext>
            </a:extLst>
          </p:cNvPr>
          <p:cNvCxnSpPr>
            <a:cxnSpLocks/>
          </p:cNvCxnSpPr>
          <p:nvPr/>
        </p:nvCxnSpPr>
        <p:spPr>
          <a:xfrm>
            <a:off x="3115801" y="23526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de Seta Reta 77">
            <a:extLst>
              <a:ext uri="{FF2B5EF4-FFF2-40B4-BE49-F238E27FC236}">
                <a16:creationId xmlns:a16="http://schemas.microsoft.com/office/drawing/2014/main" id="{AF27C2E7-C8B5-7E06-6074-774C9C209FF4}"/>
              </a:ext>
            </a:extLst>
          </p:cNvPr>
          <p:cNvCxnSpPr>
            <a:cxnSpLocks/>
          </p:cNvCxnSpPr>
          <p:nvPr/>
        </p:nvCxnSpPr>
        <p:spPr>
          <a:xfrm>
            <a:off x="3098799" y="3416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de Seta Reta 76">
            <a:extLst>
              <a:ext uri="{FF2B5EF4-FFF2-40B4-BE49-F238E27FC236}">
                <a16:creationId xmlns:a16="http://schemas.microsoft.com/office/drawing/2014/main" id="{D52C1063-25AA-CA30-D46C-E6D1CE78081C}"/>
              </a:ext>
            </a:extLst>
          </p:cNvPr>
          <p:cNvCxnSpPr>
            <a:cxnSpLocks/>
          </p:cNvCxnSpPr>
          <p:nvPr/>
        </p:nvCxnSpPr>
        <p:spPr>
          <a:xfrm>
            <a:off x="3123175" y="44481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de Seta Reta 75">
            <a:extLst>
              <a:ext uri="{FF2B5EF4-FFF2-40B4-BE49-F238E27FC236}">
                <a16:creationId xmlns:a16="http://schemas.microsoft.com/office/drawing/2014/main" id="{10934B43-A3AB-E7E0-11AF-4A6088E3EBCC}"/>
              </a:ext>
            </a:extLst>
          </p:cNvPr>
          <p:cNvCxnSpPr>
            <a:cxnSpLocks/>
          </p:cNvCxnSpPr>
          <p:nvPr/>
        </p:nvCxnSpPr>
        <p:spPr>
          <a:xfrm>
            <a:off x="3130549" y="5321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de Seta Reta 74">
            <a:extLst>
              <a:ext uri="{FF2B5EF4-FFF2-40B4-BE49-F238E27FC236}">
                <a16:creationId xmlns:a16="http://schemas.microsoft.com/office/drawing/2014/main" id="{808296EE-BBDD-2DE4-1C03-97EA9BFF476D}"/>
              </a:ext>
            </a:extLst>
          </p:cNvPr>
          <p:cNvCxnSpPr>
            <a:cxnSpLocks/>
          </p:cNvCxnSpPr>
          <p:nvPr/>
        </p:nvCxnSpPr>
        <p:spPr>
          <a:xfrm>
            <a:off x="3130549" y="63055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de Seta Reta 73">
            <a:extLst>
              <a:ext uri="{FF2B5EF4-FFF2-40B4-BE49-F238E27FC236}">
                <a16:creationId xmlns:a16="http://schemas.microsoft.com/office/drawing/2014/main" id="{B1925E67-260F-595D-9D3B-7EB4D01C5573}"/>
              </a:ext>
            </a:extLst>
          </p:cNvPr>
          <p:cNvCxnSpPr>
            <a:cxnSpLocks/>
          </p:cNvCxnSpPr>
          <p:nvPr/>
        </p:nvCxnSpPr>
        <p:spPr>
          <a:xfrm>
            <a:off x="3115801" y="83057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de Seta Reta 71">
            <a:extLst>
              <a:ext uri="{FF2B5EF4-FFF2-40B4-BE49-F238E27FC236}">
                <a16:creationId xmlns:a16="http://schemas.microsoft.com/office/drawing/2014/main" id="{D017FBD6-E5DE-9834-CB2B-2A9DEA106D17}"/>
              </a:ext>
            </a:extLst>
          </p:cNvPr>
          <p:cNvCxnSpPr>
            <a:cxnSpLocks/>
          </p:cNvCxnSpPr>
          <p:nvPr/>
        </p:nvCxnSpPr>
        <p:spPr>
          <a:xfrm>
            <a:off x="186300" y="2360048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de Seta Reta 70">
            <a:extLst>
              <a:ext uri="{FF2B5EF4-FFF2-40B4-BE49-F238E27FC236}">
                <a16:creationId xmlns:a16="http://schemas.microsoft.com/office/drawing/2014/main" id="{0609F5EF-094E-0801-5E60-C939A9E286F0}"/>
              </a:ext>
            </a:extLst>
          </p:cNvPr>
          <p:cNvCxnSpPr>
            <a:cxnSpLocks/>
          </p:cNvCxnSpPr>
          <p:nvPr/>
        </p:nvCxnSpPr>
        <p:spPr>
          <a:xfrm>
            <a:off x="193674" y="4432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de Seta Reta 69">
            <a:extLst>
              <a:ext uri="{FF2B5EF4-FFF2-40B4-BE49-F238E27FC236}">
                <a16:creationId xmlns:a16="http://schemas.microsoft.com/office/drawing/2014/main" id="{4FE6FBD1-F0FD-8B38-D0E5-AC04F87E5EE8}"/>
              </a:ext>
            </a:extLst>
          </p:cNvPr>
          <p:cNvCxnSpPr>
            <a:cxnSpLocks/>
          </p:cNvCxnSpPr>
          <p:nvPr/>
        </p:nvCxnSpPr>
        <p:spPr>
          <a:xfrm>
            <a:off x="193674" y="5338301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68">
            <a:extLst>
              <a:ext uri="{FF2B5EF4-FFF2-40B4-BE49-F238E27FC236}">
                <a16:creationId xmlns:a16="http://schemas.microsoft.com/office/drawing/2014/main" id="{0BA916E7-3060-AD0E-E768-5D0109B6D537}"/>
              </a:ext>
            </a:extLst>
          </p:cNvPr>
          <p:cNvCxnSpPr>
            <a:cxnSpLocks/>
          </p:cNvCxnSpPr>
          <p:nvPr/>
        </p:nvCxnSpPr>
        <p:spPr>
          <a:xfrm>
            <a:off x="9161832" y="716854"/>
            <a:ext cx="9525" cy="104140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de Seta Reta 65">
            <a:extLst>
              <a:ext uri="{FF2B5EF4-FFF2-40B4-BE49-F238E27FC236}">
                <a16:creationId xmlns:a16="http://schemas.microsoft.com/office/drawing/2014/main" id="{4DFE2B70-ED2D-F17F-539E-EBF496F085B4}"/>
              </a:ext>
            </a:extLst>
          </p:cNvPr>
          <p:cNvCxnSpPr>
            <a:cxnSpLocks/>
          </p:cNvCxnSpPr>
          <p:nvPr/>
        </p:nvCxnSpPr>
        <p:spPr>
          <a:xfrm>
            <a:off x="400049" y="63055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de Seta Reta 64">
            <a:extLst>
              <a:ext uri="{FF2B5EF4-FFF2-40B4-BE49-F238E27FC236}">
                <a16:creationId xmlns:a16="http://schemas.microsoft.com/office/drawing/2014/main" id="{2A464020-E4CD-12DC-3914-48DEC88B3B57}"/>
              </a:ext>
            </a:extLst>
          </p:cNvPr>
          <p:cNvCxnSpPr>
            <a:cxnSpLocks/>
          </p:cNvCxnSpPr>
          <p:nvPr/>
        </p:nvCxnSpPr>
        <p:spPr>
          <a:xfrm>
            <a:off x="431799" y="72104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de Seta Reta 56">
            <a:extLst>
              <a:ext uri="{FF2B5EF4-FFF2-40B4-BE49-F238E27FC236}">
                <a16:creationId xmlns:a16="http://schemas.microsoft.com/office/drawing/2014/main" id="{EA53426A-4C08-A59E-54FF-9E56203A5CA1}"/>
              </a:ext>
            </a:extLst>
          </p:cNvPr>
          <p:cNvCxnSpPr>
            <a:cxnSpLocks/>
          </p:cNvCxnSpPr>
          <p:nvPr/>
        </p:nvCxnSpPr>
        <p:spPr>
          <a:xfrm>
            <a:off x="431799" y="82581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de Seta Reta 55">
            <a:extLst>
              <a:ext uri="{FF2B5EF4-FFF2-40B4-BE49-F238E27FC236}">
                <a16:creationId xmlns:a16="http://schemas.microsoft.com/office/drawing/2014/main" id="{79A568F8-2FB3-BC93-59E0-C64F5BE7706D}"/>
              </a:ext>
            </a:extLst>
          </p:cNvPr>
          <p:cNvCxnSpPr>
            <a:cxnSpLocks/>
          </p:cNvCxnSpPr>
          <p:nvPr/>
        </p:nvCxnSpPr>
        <p:spPr>
          <a:xfrm>
            <a:off x="431799" y="94329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de Seta Reta 42">
            <a:extLst>
              <a:ext uri="{FF2B5EF4-FFF2-40B4-BE49-F238E27FC236}">
                <a16:creationId xmlns:a16="http://schemas.microsoft.com/office/drawing/2014/main" id="{9F0A9609-3FB0-ED6F-0321-B2A7A01EEBBF}"/>
              </a:ext>
            </a:extLst>
          </p:cNvPr>
          <p:cNvCxnSpPr>
            <a:cxnSpLocks/>
          </p:cNvCxnSpPr>
          <p:nvPr/>
        </p:nvCxnSpPr>
        <p:spPr>
          <a:xfrm flipV="1">
            <a:off x="6384924" y="8235949"/>
            <a:ext cx="517525" cy="635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de Seta Reta 40">
            <a:extLst>
              <a:ext uri="{FF2B5EF4-FFF2-40B4-BE49-F238E27FC236}">
                <a16:creationId xmlns:a16="http://schemas.microsoft.com/office/drawing/2014/main" id="{FC9545DB-5A6E-E41A-C267-B3B2A274AC14}"/>
              </a:ext>
            </a:extLst>
          </p:cNvPr>
          <p:cNvCxnSpPr>
            <a:cxnSpLocks/>
          </p:cNvCxnSpPr>
          <p:nvPr/>
        </p:nvCxnSpPr>
        <p:spPr>
          <a:xfrm>
            <a:off x="6384924" y="92424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de Seta Reta 34">
            <a:extLst>
              <a:ext uri="{FF2B5EF4-FFF2-40B4-BE49-F238E27FC236}">
                <a16:creationId xmlns:a16="http://schemas.microsoft.com/office/drawing/2014/main" id="{373AF1C4-FD41-C60B-47DD-3A84852A7F88}"/>
              </a:ext>
            </a:extLst>
          </p:cNvPr>
          <p:cNvCxnSpPr>
            <a:cxnSpLocks/>
          </p:cNvCxnSpPr>
          <p:nvPr/>
        </p:nvCxnSpPr>
        <p:spPr>
          <a:xfrm>
            <a:off x="4552949" y="8487965"/>
            <a:ext cx="0" cy="71635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>
            <a:extLst>
              <a:ext uri="{FF2B5EF4-FFF2-40B4-BE49-F238E27FC236}">
                <a16:creationId xmlns:a16="http://schemas.microsoft.com/office/drawing/2014/main" id="{ED2438C6-D326-138C-81FA-57BAABFBD7CC}"/>
              </a:ext>
            </a:extLst>
          </p:cNvPr>
          <p:cNvCxnSpPr>
            <a:cxnSpLocks/>
          </p:cNvCxnSpPr>
          <p:nvPr/>
        </p:nvCxnSpPr>
        <p:spPr>
          <a:xfrm flipH="1">
            <a:off x="4552949" y="6448446"/>
            <a:ext cx="6350" cy="75562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AutoShape 3"/>
          <p:cNvSpPr/>
          <p:nvPr/>
        </p:nvSpPr>
        <p:spPr>
          <a:xfrm flipV="1">
            <a:off x="2526965" y="806314"/>
            <a:ext cx="7684167" cy="33607"/>
          </a:xfrm>
          <a:prstGeom prst="line">
            <a:avLst/>
          </a:prstGeom>
          <a:ln w="28575" cap="rnd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D219FE71-7621-091E-3EE5-D1B4290B699B}"/>
              </a:ext>
            </a:extLst>
          </p:cNvPr>
          <p:cNvSpPr/>
          <p:nvPr/>
        </p:nvSpPr>
        <p:spPr>
          <a:xfrm>
            <a:off x="6627893" y="234039"/>
            <a:ext cx="5077736" cy="1147513"/>
          </a:xfrm>
          <a:prstGeom prst="roundRect">
            <a:avLst/>
          </a:prstGeom>
          <a:solidFill>
            <a:srgbClr val="003562"/>
          </a:solidFill>
          <a:ln>
            <a:solidFill>
              <a:srgbClr val="0035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>
              <a:solidFill>
                <a:srgbClr val="FFFFFF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D47DF62-C42B-9B79-5A37-FCE338FF0CDC}"/>
              </a:ext>
            </a:extLst>
          </p:cNvPr>
          <p:cNvSpPr txBox="1"/>
          <p:nvPr/>
        </p:nvSpPr>
        <p:spPr>
          <a:xfrm>
            <a:off x="6442457" y="318373"/>
            <a:ext cx="5480305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  <a:latin typeface="Poppins"/>
                <a:ea typeface="+mn-lt"/>
                <a:cs typeface="+mn-lt"/>
              </a:rPr>
              <a:t>PREFEITURA DO MUNICÍPIO</a:t>
            </a:r>
            <a:endParaRPr lang="pt-BR" sz="1600" dirty="0">
              <a:solidFill>
                <a:schemeClr val="bg1"/>
              </a:solidFill>
              <a:latin typeface="Calibri"/>
              <a:ea typeface="+mn-lt"/>
              <a:cs typeface="+mn-lt"/>
            </a:endParaRPr>
          </a:p>
          <a:p>
            <a:pPr algn="ctr"/>
            <a:r>
              <a:rPr lang="pt-BR" sz="2800" b="1" dirty="0">
                <a:solidFill>
                  <a:schemeClr val="bg1"/>
                </a:solidFill>
                <a:latin typeface="Poppins"/>
                <a:ea typeface="+mn-lt"/>
                <a:cs typeface="+mn-lt"/>
              </a:rPr>
              <a:t> DE SÃO PAULO</a:t>
            </a:r>
            <a:endParaRPr lang="pt-BR" sz="1600" dirty="0">
              <a:solidFill>
                <a:schemeClr val="bg1"/>
              </a:solidFill>
              <a:ea typeface="Calibri"/>
              <a:cs typeface="Calibri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705A39C-FA59-F852-8CF0-BDEFAB4EBB89}"/>
              </a:ext>
            </a:extLst>
          </p:cNvPr>
          <p:cNvSpPr/>
          <p:nvPr/>
        </p:nvSpPr>
        <p:spPr>
          <a:xfrm>
            <a:off x="336537" y="2052272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Gabinete do Prefeito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2AFC5B2-CE98-207B-78DD-95E94B417056}"/>
              </a:ext>
            </a:extLst>
          </p:cNvPr>
          <p:cNvSpPr/>
          <p:nvPr/>
        </p:nvSpPr>
        <p:spPr>
          <a:xfrm>
            <a:off x="335039" y="4132795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Casa Civil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D5E5EB0-2995-8625-3612-EB9182A11EB2}"/>
              </a:ext>
            </a:extLst>
          </p:cNvPr>
          <p:cNvSpPr/>
          <p:nvPr/>
        </p:nvSpPr>
        <p:spPr>
          <a:xfrm>
            <a:off x="15272515" y="2052271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Secretaria Municipal das Subprefeituras - SMSUB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635F1899-FC01-8B33-14CA-E24B9663A78E}"/>
              </a:ext>
            </a:extLst>
          </p:cNvPr>
          <p:cNvSpPr/>
          <p:nvPr/>
        </p:nvSpPr>
        <p:spPr>
          <a:xfrm>
            <a:off x="15272515" y="3117393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32 Subprefeituras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B51007C-DE44-A80E-4872-C7EB49A20D07}"/>
              </a:ext>
            </a:extLst>
          </p:cNvPr>
          <p:cNvSpPr/>
          <p:nvPr/>
        </p:nvSpPr>
        <p:spPr>
          <a:xfrm>
            <a:off x="3264425" y="2044482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Secretaria Municipal de Gestão - SEGES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63F2D175-D282-AB7D-0A15-35BA7818A8DD}"/>
              </a:ext>
            </a:extLst>
          </p:cNvPr>
          <p:cNvSpPr/>
          <p:nvPr/>
        </p:nvSpPr>
        <p:spPr>
          <a:xfrm>
            <a:off x="3241660" y="8005395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Urbanismo e Licenciamento - SMUL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42705C9B-D965-8A39-A5FF-FCB05A7A0E93}"/>
              </a:ext>
            </a:extLst>
          </p:cNvPr>
          <p:cNvSpPr/>
          <p:nvPr/>
        </p:nvSpPr>
        <p:spPr>
          <a:xfrm>
            <a:off x="3240164" y="5069419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Inovação e Tecnologia - SMIT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5C93CEBA-D7D6-A7BF-DE38-5F3664CFF661}"/>
              </a:ext>
            </a:extLst>
          </p:cNvPr>
          <p:cNvSpPr/>
          <p:nvPr/>
        </p:nvSpPr>
        <p:spPr>
          <a:xfrm>
            <a:off x="3254540" y="6010837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Infraestrutura Urbana e Obras - SIURB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752BB292-3DD2-A130-3051-8A2C97AF4FE4}"/>
              </a:ext>
            </a:extLst>
          </p:cNvPr>
          <p:cNvSpPr/>
          <p:nvPr/>
        </p:nvSpPr>
        <p:spPr>
          <a:xfrm>
            <a:off x="15271916" y="4149866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Fazenda - SF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DC7E933-0BD0-DD0D-905A-D7A1D631DF2A}"/>
              </a:ext>
            </a:extLst>
          </p:cNvPr>
          <p:cNvSpPr/>
          <p:nvPr/>
        </p:nvSpPr>
        <p:spPr>
          <a:xfrm>
            <a:off x="12406926" y="4133393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Mobilidade Urbana e Transporte - SMT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5E739B60-3991-14EF-9C20-4444ADAA8CFB}"/>
              </a:ext>
            </a:extLst>
          </p:cNvPr>
          <p:cNvSpPr/>
          <p:nvPr/>
        </p:nvSpPr>
        <p:spPr>
          <a:xfrm>
            <a:off x="6311527" y="6908524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Desenvolvimento Econômico e Trabalho - SMDET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7A3DED5B-0E25-2DE1-21E1-3B156B299AE9}"/>
              </a:ext>
            </a:extLst>
          </p:cNvPr>
          <p:cNvSpPr/>
          <p:nvPr/>
        </p:nvSpPr>
        <p:spPr>
          <a:xfrm>
            <a:off x="6310029" y="6004547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Educação - SME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C94458A8-1AE0-BAE3-8813-076EA855402B}"/>
              </a:ext>
            </a:extLst>
          </p:cNvPr>
          <p:cNvSpPr/>
          <p:nvPr/>
        </p:nvSpPr>
        <p:spPr>
          <a:xfrm>
            <a:off x="6292655" y="2042086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Esportes e Lazer - SEME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0CE6377A-E6F9-0CB2-3ADB-03706323CF42}"/>
              </a:ext>
            </a:extLst>
          </p:cNvPr>
          <p:cNvSpPr/>
          <p:nvPr/>
        </p:nvSpPr>
        <p:spPr>
          <a:xfrm>
            <a:off x="12391651" y="2038492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da Justiça - SMJ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325B9A6B-1B07-A949-AAC3-48A4D3762094}"/>
              </a:ext>
            </a:extLst>
          </p:cNvPr>
          <p:cNvSpPr/>
          <p:nvPr/>
        </p:nvSpPr>
        <p:spPr>
          <a:xfrm>
            <a:off x="6302540" y="4139383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Controladoria Geral do Município - CGM 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7D3D952D-062B-ECA6-BBEA-4AC23DE3C388}"/>
              </a:ext>
            </a:extLst>
          </p:cNvPr>
          <p:cNvSpPr/>
          <p:nvPr/>
        </p:nvSpPr>
        <p:spPr>
          <a:xfrm>
            <a:off x="6285167" y="5052644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Procuradoria Geral do Município - PGM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CE372130-D1B4-E6EB-3D7D-68067E8550FD}"/>
              </a:ext>
            </a:extLst>
          </p:cNvPr>
          <p:cNvSpPr/>
          <p:nvPr/>
        </p:nvSpPr>
        <p:spPr>
          <a:xfrm>
            <a:off x="6303139" y="3114397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1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Assistência e Desenvolvimento Social - SMADS</a:t>
            </a:r>
            <a:endParaRPr lang="pt-BR" sz="11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504274CB-81AB-4B30-ECCA-66F17817368A}"/>
              </a:ext>
            </a:extLst>
          </p:cNvPr>
          <p:cNvSpPr/>
          <p:nvPr/>
        </p:nvSpPr>
        <p:spPr>
          <a:xfrm>
            <a:off x="12399140" y="3115895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do Verde e do Meio Ambiente de São Paulo - SVMA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3055E1BE-B57D-0167-504E-6832FCA737EB}"/>
              </a:ext>
            </a:extLst>
          </p:cNvPr>
          <p:cNvSpPr/>
          <p:nvPr/>
        </p:nvSpPr>
        <p:spPr>
          <a:xfrm>
            <a:off x="3264424" y="3120387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Relações Internacionais - SMRI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81318E40-7DF3-E3D9-B4D6-EE1485E5CDB3}"/>
              </a:ext>
            </a:extLst>
          </p:cNvPr>
          <p:cNvSpPr/>
          <p:nvPr/>
        </p:nvSpPr>
        <p:spPr>
          <a:xfrm>
            <a:off x="3262925" y="4131894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Planejamento e Eficiência – SEPLAN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49476909-669A-52E2-6908-D44112CD3A90}"/>
              </a:ext>
            </a:extLst>
          </p:cNvPr>
          <p:cNvSpPr/>
          <p:nvPr/>
        </p:nvSpPr>
        <p:spPr>
          <a:xfrm>
            <a:off x="666914" y="5964708"/>
            <a:ext cx="2292289" cy="6182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São Paulo Parcerias – SP Parcerias</a:t>
            </a:r>
            <a:endParaRPr lang="pt-BR" sz="20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A594DE9B-D4E9-CBBC-7D87-439C36212D05}"/>
              </a:ext>
            </a:extLst>
          </p:cNvPr>
          <p:cNvSpPr/>
          <p:nvPr/>
        </p:nvSpPr>
        <p:spPr>
          <a:xfrm>
            <a:off x="651038" y="8917458"/>
            <a:ext cx="2324039" cy="104685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Empresa de Tecnologia da Informação e Comunicação do Município de São Paulo - PRODAM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8211E31A-14E1-6298-D674-AE5B9ABD94DA}"/>
              </a:ext>
            </a:extLst>
          </p:cNvPr>
          <p:cNvSpPr/>
          <p:nvPr/>
        </p:nvSpPr>
        <p:spPr>
          <a:xfrm>
            <a:off x="651038" y="7933208"/>
            <a:ext cx="2324039" cy="649976"/>
          </a:xfrm>
          <a:prstGeom prst="rect">
            <a:avLst/>
          </a:prstGeom>
          <a:solidFill>
            <a:srgbClr val="97A1B0"/>
          </a:solidFill>
          <a:ln w="285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Fundação Paulistana de Educação, Tecnologia e Cultura - FUNDATEC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DD0F1815-AD16-FD7B-D56B-14D6539CD2A5}"/>
              </a:ext>
            </a:extLst>
          </p:cNvPr>
          <p:cNvSpPr/>
          <p:nvPr/>
        </p:nvSpPr>
        <p:spPr>
          <a:xfrm>
            <a:off x="666913" y="6933083"/>
            <a:ext cx="2324039" cy="6499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São Paulo Turismo S/A - SP TURIS</a:t>
            </a:r>
            <a:endParaRPr lang="pt-BR" sz="20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C0252F69-D50C-E55A-05C8-B41E817735EE}"/>
              </a:ext>
            </a:extLst>
          </p:cNvPr>
          <p:cNvSpPr/>
          <p:nvPr/>
        </p:nvSpPr>
        <p:spPr>
          <a:xfrm>
            <a:off x="11762508" y="9519721"/>
            <a:ext cx="990539" cy="64997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100" dirty="0">
                <a:solidFill>
                  <a:schemeClr val="tx1"/>
                </a:solidFill>
                <a:latin typeface="Poppins Bold"/>
                <a:cs typeface="Poppins Bold"/>
              </a:rPr>
              <a:t>Órgão</a:t>
            </a: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01CB5FC0-B983-C9AE-73F7-3E24C2B32CDA}"/>
              </a:ext>
            </a:extLst>
          </p:cNvPr>
          <p:cNvSpPr/>
          <p:nvPr/>
        </p:nvSpPr>
        <p:spPr>
          <a:xfrm>
            <a:off x="12813569" y="9519721"/>
            <a:ext cx="1006414" cy="64997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1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Sociedade Economia Mista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0EC7D1A1-2E92-128D-0B98-453EECF7C6B3}"/>
              </a:ext>
            </a:extLst>
          </p:cNvPr>
          <p:cNvSpPr/>
          <p:nvPr/>
        </p:nvSpPr>
        <p:spPr>
          <a:xfrm>
            <a:off x="12383265" y="6911517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Secretaria Municipal de Habitação - SEHAB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BBF4EC90-6D97-DA8C-DB5B-0AB37EE47C8D}"/>
              </a:ext>
            </a:extLst>
          </p:cNvPr>
          <p:cNvSpPr/>
          <p:nvPr/>
        </p:nvSpPr>
        <p:spPr>
          <a:xfrm>
            <a:off x="12557288" y="7885583"/>
            <a:ext cx="2324039" cy="6817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Cia. Metropolitana de Habitação de São Paulo – COHAB-SP</a:t>
            </a:r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0C6B4C0A-6EB7-FA2A-C419-FF4B3F0EE98D}"/>
              </a:ext>
            </a:extLst>
          </p:cNvPr>
          <p:cNvSpPr/>
          <p:nvPr/>
        </p:nvSpPr>
        <p:spPr>
          <a:xfrm>
            <a:off x="3413288" y="8965083"/>
            <a:ext cx="2324039" cy="634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São Paulo Urbanismo – SP Urbanismo</a:t>
            </a:r>
            <a:endParaRPr lang="pt-BR" sz="1200" dirty="0">
              <a:solidFill>
                <a:schemeClr val="tx1"/>
              </a:solidFill>
              <a:latin typeface="Poppins Bold"/>
              <a:ea typeface="Calibri"/>
              <a:cs typeface="Poppins Bold"/>
            </a:endParaRP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AF24D08C-942D-5CB2-5A8F-846D99170C77}"/>
              </a:ext>
            </a:extLst>
          </p:cNvPr>
          <p:cNvSpPr/>
          <p:nvPr/>
        </p:nvSpPr>
        <p:spPr>
          <a:xfrm>
            <a:off x="3413288" y="6948958"/>
            <a:ext cx="2324039" cy="5864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São Paulo Obras – SP OBRAS</a:t>
            </a:r>
            <a:endParaRPr lang="pt-BR" sz="1200" dirty="0">
              <a:solidFill>
                <a:schemeClr val="tx1"/>
              </a:solidFill>
              <a:latin typeface="Poppins Bold"/>
              <a:ea typeface="Calibri"/>
              <a:cs typeface="Poppins Bold"/>
            </a:endParaRPr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EA3D4F81-35F1-1693-A438-298455AB6FF5}"/>
              </a:ext>
            </a:extLst>
          </p:cNvPr>
          <p:cNvSpPr/>
          <p:nvPr/>
        </p:nvSpPr>
        <p:spPr>
          <a:xfrm>
            <a:off x="14974917" y="9519721"/>
            <a:ext cx="1006414" cy="64997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35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Autarquia</a:t>
            </a:r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3C55AE9B-6491-2FC9-7A82-345C2A1C2A32}"/>
              </a:ext>
            </a:extLst>
          </p:cNvPr>
          <p:cNvSpPr/>
          <p:nvPr/>
        </p:nvSpPr>
        <p:spPr>
          <a:xfrm>
            <a:off x="9461663" y="5996458"/>
            <a:ext cx="2355789" cy="6341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Hospital do Servidor Público - HSPM</a:t>
            </a:r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A184D62B-E7C8-C1A2-B435-0A115551A91E}"/>
              </a:ext>
            </a:extLst>
          </p:cNvPr>
          <p:cNvSpPr/>
          <p:nvPr/>
        </p:nvSpPr>
        <p:spPr>
          <a:xfrm>
            <a:off x="6556538" y="7980833"/>
            <a:ext cx="2355789" cy="634101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Agência São Paulo de Desenvolvimento – ADE SAMPA</a:t>
            </a:r>
          </a:p>
        </p:txBody>
      </p:sp>
      <p:sp>
        <p:nvSpPr>
          <p:cNvPr id="55" name="Retângulo 54">
            <a:extLst>
              <a:ext uri="{FF2B5EF4-FFF2-40B4-BE49-F238E27FC236}">
                <a16:creationId xmlns:a16="http://schemas.microsoft.com/office/drawing/2014/main" id="{0C6760A8-A706-AE1F-FBD4-FA98FDC6CFA6}"/>
              </a:ext>
            </a:extLst>
          </p:cNvPr>
          <p:cNvSpPr/>
          <p:nvPr/>
        </p:nvSpPr>
        <p:spPr>
          <a:xfrm>
            <a:off x="6556538" y="8917458"/>
            <a:ext cx="2355789" cy="68172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São Paulo Investimentos e Negócios - SPIN</a:t>
            </a:r>
            <a:endParaRPr lang="pt-BR"/>
          </a:p>
        </p:txBody>
      </p:sp>
      <p:sp>
        <p:nvSpPr>
          <p:cNvPr id="61" name="Retângulo 60">
            <a:extLst>
              <a:ext uri="{FF2B5EF4-FFF2-40B4-BE49-F238E27FC236}">
                <a16:creationId xmlns:a16="http://schemas.microsoft.com/office/drawing/2014/main" id="{CC7DB365-BB53-643B-9035-42789FED4474}"/>
              </a:ext>
            </a:extLst>
          </p:cNvPr>
          <p:cNvSpPr/>
          <p:nvPr/>
        </p:nvSpPr>
        <p:spPr>
          <a:xfrm>
            <a:off x="15779913" y="5964708"/>
            <a:ext cx="2149414" cy="96747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Companhia São Paulo de Desenvolvimento e Mobilização de Ativos - SPDA</a:t>
            </a:r>
          </a:p>
        </p:txBody>
      </p:sp>
      <p:sp>
        <p:nvSpPr>
          <p:cNvPr id="62" name="Retângulo 61">
            <a:extLst>
              <a:ext uri="{FF2B5EF4-FFF2-40B4-BE49-F238E27FC236}">
                <a16:creationId xmlns:a16="http://schemas.microsoft.com/office/drawing/2014/main" id="{94CE592E-7258-98C8-69B9-AD4686CBB795}"/>
              </a:ext>
            </a:extLst>
          </p:cNvPr>
          <p:cNvSpPr/>
          <p:nvPr/>
        </p:nvSpPr>
        <p:spPr>
          <a:xfrm>
            <a:off x="15779913" y="5139208"/>
            <a:ext cx="2149414" cy="6182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Companhia Paulistana de Securitização - SPSEC</a:t>
            </a:r>
          </a:p>
        </p:txBody>
      </p:sp>
      <p:sp>
        <p:nvSpPr>
          <p:cNvPr id="63" name="Retângulo 62">
            <a:extLst>
              <a:ext uri="{FF2B5EF4-FFF2-40B4-BE49-F238E27FC236}">
                <a16:creationId xmlns:a16="http://schemas.microsoft.com/office/drawing/2014/main" id="{70AEA32A-54AA-9FCF-0101-45607AB627C3}"/>
              </a:ext>
            </a:extLst>
          </p:cNvPr>
          <p:cNvSpPr/>
          <p:nvPr/>
        </p:nvSpPr>
        <p:spPr>
          <a:xfrm>
            <a:off x="15748163" y="7234708"/>
            <a:ext cx="2197039" cy="6023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35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Instituto de Previdência Municipal de São Paulo - IPREM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11DD01E3-79A6-EBD4-B9A8-8168863DCA08}"/>
              </a:ext>
            </a:extLst>
          </p:cNvPr>
          <p:cNvSpPr/>
          <p:nvPr/>
        </p:nvSpPr>
        <p:spPr>
          <a:xfrm>
            <a:off x="16041853" y="9520405"/>
            <a:ext cx="1085789" cy="6499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1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Empresa Pública</a:t>
            </a:r>
          </a:p>
        </p:txBody>
      </p:sp>
      <p:sp>
        <p:nvSpPr>
          <p:cNvPr id="64" name="Retângulo 63">
            <a:extLst>
              <a:ext uri="{FF2B5EF4-FFF2-40B4-BE49-F238E27FC236}">
                <a16:creationId xmlns:a16="http://schemas.microsoft.com/office/drawing/2014/main" id="{45BEDC46-6B21-9939-DA8D-8F1B738D558B}"/>
              </a:ext>
            </a:extLst>
          </p:cNvPr>
          <p:cNvSpPr/>
          <p:nvPr/>
        </p:nvSpPr>
        <p:spPr>
          <a:xfrm>
            <a:off x="13890760" y="9519721"/>
            <a:ext cx="1006414" cy="649976"/>
          </a:xfrm>
          <a:prstGeom prst="rect">
            <a:avLst/>
          </a:prstGeom>
          <a:solidFill>
            <a:srgbClr val="97A1B0"/>
          </a:solidFill>
          <a:ln w="285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1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Fundação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C716E5D-8C79-9D0D-6C6E-FACB28A8AF38}"/>
              </a:ext>
            </a:extLst>
          </p:cNvPr>
          <p:cNvSpPr/>
          <p:nvPr/>
        </p:nvSpPr>
        <p:spPr>
          <a:xfrm>
            <a:off x="2187635" y="521598"/>
            <a:ext cx="3911539" cy="649976"/>
          </a:xfrm>
          <a:prstGeom prst="rect">
            <a:avLst/>
          </a:prstGeom>
          <a:solidFill>
            <a:srgbClr val="97A1B0"/>
          </a:solidFill>
          <a:ln w="285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Fundação Museu da Tecnologia de São Paulo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83D036E-7D6E-C7FE-322D-8502008CC7D4}"/>
              </a:ext>
            </a:extLst>
          </p:cNvPr>
          <p:cNvSpPr/>
          <p:nvPr/>
        </p:nvSpPr>
        <p:spPr>
          <a:xfrm>
            <a:off x="12513814" y="491664"/>
            <a:ext cx="3911539" cy="649976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Assessoria Policial - Militar</a:t>
            </a:r>
          </a:p>
        </p:txBody>
      </p: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5AC08F1C-B804-88CD-6AEF-9BB9735ED63C}"/>
              </a:ext>
            </a:extLst>
          </p:cNvPr>
          <p:cNvCxnSpPr>
            <a:cxnSpLocks/>
          </p:cNvCxnSpPr>
          <p:nvPr/>
        </p:nvCxnSpPr>
        <p:spPr>
          <a:xfrm>
            <a:off x="1629173" y="2670497"/>
            <a:ext cx="0" cy="618009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ângulo 47">
            <a:extLst>
              <a:ext uri="{FF2B5EF4-FFF2-40B4-BE49-F238E27FC236}">
                <a16:creationId xmlns:a16="http://schemas.microsoft.com/office/drawing/2014/main" id="{456B656D-D245-960F-4383-9B2FB340400F}"/>
              </a:ext>
            </a:extLst>
          </p:cNvPr>
          <p:cNvSpPr/>
          <p:nvPr/>
        </p:nvSpPr>
        <p:spPr>
          <a:xfrm>
            <a:off x="508163" y="3043708"/>
            <a:ext cx="2292289" cy="76110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35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Agência Reguladora de Serviços Públicos do Município de São Paulo – SP Regula</a:t>
            </a:r>
          </a:p>
        </p:txBody>
      </p: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86498021-1E34-8D7B-32D8-013EE2E8AAD6}"/>
              </a:ext>
            </a:extLst>
          </p:cNvPr>
          <p:cNvCxnSpPr>
            <a:cxnSpLocks/>
          </p:cNvCxnSpPr>
          <p:nvPr/>
        </p:nvCxnSpPr>
        <p:spPr>
          <a:xfrm flipH="1">
            <a:off x="6378574" y="7497919"/>
            <a:ext cx="6350" cy="176990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de Seta Reta 53">
            <a:extLst>
              <a:ext uri="{FF2B5EF4-FFF2-40B4-BE49-F238E27FC236}">
                <a16:creationId xmlns:a16="http://schemas.microsoft.com/office/drawing/2014/main" id="{18DEA331-80B1-6E9C-E127-AA5B69BF846A}"/>
              </a:ext>
            </a:extLst>
          </p:cNvPr>
          <p:cNvCxnSpPr>
            <a:cxnSpLocks/>
          </p:cNvCxnSpPr>
          <p:nvPr/>
        </p:nvCxnSpPr>
        <p:spPr>
          <a:xfrm>
            <a:off x="406526" y="5495946"/>
            <a:ext cx="18923" cy="3946503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id="{F2147CC7-AE4F-7C9D-AAD2-24E74FD31568}"/>
              </a:ext>
            </a:extLst>
          </p:cNvPr>
          <p:cNvSpPr/>
          <p:nvPr/>
        </p:nvSpPr>
        <p:spPr>
          <a:xfrm>
            <a:off x="333540" y="5012209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cs typeface="Poppins Bold"/>
              </a:rPr>
              <a:t>Secretaria do Governo - SGM</a:t>
            </a:r>
          </a:p>
        </p:txBody>
      </p:sp>
      <p:cxnSp>
        <p:nvCxnSpPr>
          <p:cNvPr id="67" name="Conector de Seta Reta 66">
            <a:extLst>
              <a:ext uri="{FF2B5EF4-FFF2-40B4-BE49-F238E27FC236}">
                <a16:creationId xmlns:a16="http://schemas.microsoft.com/office/drawing/2014/main" id="{5CE47372-8B8A-5445-5BB1-89C21C6BAD91}"/>
              </a:ext>
            </a:extLst>
          </p:cNvPr>
          <p:cNvCxnSpPr>
            <a:cxnSpLocks/>
          </p:cNvCxnSpPr>
          <p:nvPr/>
        </p:nvCxnSpPr>
        <p:spPr>
          <a:xfrm>
            <a:off x="193674" y="2352674"/>
            <a:ext cx="9525" cy="29940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de Seta Reta 67">
            <a:extLst>
              <a:ext uri="{FF2B5EF4-FFF2-40B4-BE49-F238E27FC236}">
                <a16:creationId xmlns:a16="http://schemas.microsoft.com/office/drawing/2014/main" id="{7A37FE0F-BAF4-5950-A455-009F2553226E}"/>
              </a:ext>
            </a:extLst>
          </p:cNvPr>
          <p:cNvCxnSpPr>
            <a:cxnSpLocks/>
          </p:cNvCxnSpPr>
          <p:nvPr/>
        </p:nvCxnSpPr>
        <p:spPr>
          <a:xfrm>
            <a:off x="3098799" y="1764604"/>
            <a:ext cx="12057626" cy="820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de Seta Reta 72">
            <a:extLst>
              <a:ext uri="{FF2B5EF4-FFF2-40B4-BE49-F238E27FC236}">
                <a16:creationId xmlns:a16="http://schemas.microsoft.com/office/drawing/2014/main" id="{90DA0AC0-4184-D7AA-FA84-1D77E18DDF2F}"/>
              </a:ext>
            </a:extLst>
          </p:cNvPr>
          <p:cNvCxnSpPr>
            <a:cxnSpLocks/>
          </p:cNvCxnSpPr>
          <p:nvPr/>
        </p:nvCxnSpPr>
        <p:spPr>
          <a:xfrm>
            <a:off x="3114674" y="1749424"/>
            <a:ext cx="9525" cy="656590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de Seta Reta 88">
            <a:extLst>
              <a:ext uri="{FF2B5EF4-FFF2-40B4-BE49-F238E27FC236}">
                <a16:creationId xmlns:a16="http://schemas.microsoft.com/office/drawing/2014/main" id="{23EBBFE1-FF19-9722-726E-6A90232F7FFE}"/>
              </a:ext>
            </a:extLst>
          </p:cNvPr>
          <p:cNvCxnSpPr>
            <a:cxnSpLocks/>
          </p:cNvCxnSpPr>
          <p:nvPr/>
        </p:nvCxnSpPr>
        <p:spPr>
          <a:xfrm>
            <a:off x="9559924" y="90729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de Seta Reta 89">
            <a:extLst>
              <a:ext uri="{FF2B5EF4-FFF2-40B4-BE49-F238E27FC236}">
                <a16:creationId xmlns:a16="http://schemas.microsoft.com/office/drawing/2014/main" id="{4C58C175-DEE6-9235-5C1C-CB9680298EDD}"/>
              </a:ext>
            </a:extLst>
          </p:cNvPr>
          <p:cNvCxnSpPr>
            <a:cxnSpLocks/>
          </p:cNvCxnSpPr>
          <p:nvPr/>
        </p:nvCxnSpPr>
        <p:spPr>
          <a:xfrm>
            <a:off x="9559924" y="7406074"/>
            <a:ext cx="9525" cy="167640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tângulo 59">
            <a:extLst>
              <a:ext uri="{FF2B5EF4-FFF2-40B4-BE49-F238E27FC236}">
                <a16:creationId xmlns:a16="http://schemas.microsoft.com/office/drawing/2014/main" id="{D6280D42-8AE6-7BEA-183E-3F94640DDA4A}"/>
              </a:ext>
            </a:extLst>
          </p:cNvPr>
          <p:cNvSpPr/>
          <p:nvPr/>
        </p:nvSpPr>
        <p:spPr>
          <a:xfrm>
            <a:off x="9736064" y="8720586"/>
            <a:ext cx="2244664" cy="6182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Empresa de Cinema e Audiovisual de São Paulo - </a:t>
            </a:r>
            <a:r>
              <a:rPr lang="pt-BR" sz="1200" dirty="0" err="1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SPCine</a:t>
            </a:r>
          </a:p>
        </p:txBody>
      </p:sp>
      <p:cxnSp>
        <p:nvCxnSpPr>
          <p:cNvPr id="93" name="Conector de Seta Reta 92">
            <a:extLst>
              <a:ext uri="{FF2B5EF4-FFF2-40B4-BE49-F238E27FC236}">
                <a16:creationId xmlns:a16="http://schemas.microsoft.com/office/drawing/2014/main" id="{CDD25FF4-76CD-7AA2-DE78-DE466A4938A4}"/>
              </a:ext>
            </a:extLst>
          </p:cNvPr>
          <p:cNvCxnSpPr>
            <a:cxnSpLocks/>
          </p:cNvCxnSpPr>
          <p:nvPr/>
        </p:nvCxnSpPr>
        <p:spPr>
          <a:xfrm flipV="1">
            <a:off x="12593800" y="5516091"/>
            <a:ext cx="517525" cy="635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de Seta Reta 93">
            <a:extLst>
              <a:ext uri="{FF2B5EF4-FFF2-40B4-BE49-F238E27FC236}">
                <a16:creationId xmlns:a16="http://schemas.microsoft.com/office/drawing/2014/main" id="{683784D3-A376-CAC2-9DCB-5E1033786E39}"/>
              </a:ext>
            </a:extLst>
          </p:cNvPr>
          <p:cNvCxnSpPr>
            <a:cxnSpLocks/>
          </p:cNvCxnSpPr>
          <p:nvPr/>
        </p:nvCxnSpPr>
        <p:spPr>
          <a:xfrm>
            <a:off x="12597169" y="648017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de Seta Reta 94">
            <a:extLst>
              <a:ext uri="{FF2B5EF4-FFF2-40B4-BE49-F238E27FC236}">
                <a16:creationId xmlns:a16="http://schemas.microsoft.com/office/drawing/2014/main" id="{C18FB734-52BD-4AFB-52FE-9A073EB8CA0D}"/>
              </a:ext>
            </a:extLst>
          </p:cNvPr>
          <p:cNvCxnSpPr>
            <a:cxnSpLocks/>
          </p:cNvCxnSpPr>
          <p:nvPr/>
        </p:nvCxnSpPr>
        <p:spPr>
          <a:xfrm>
            <a:off x="12593800" y="4757609"/>
            <a:ext cx="7774" cy="1732090"/>
          </a:xfrm>
          <a:prstGeom prst="straightConnector1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tângulo 50">
            <a:extLst>
              <a:ext uri="{FF2B5EF4-FFF2-40B4-BE49-F238E27FC236}">
                <a16:creationId xmlns:a16="http://schemas.microsoft.com/office/drawing/2014/main" id="{9AC425AA-E7A0-5663-131F-2793D008AC56}"/>
              </a:ext>
            </a:extLst>
          </p:cNvPr>
          <p:cNvSpPr/>
          <p:nvPr/>
        </p:nvSpPr>
        <p:spPr>
          <a:xfrm>
            <a:off x="12779538" y="6091708"/>
            <a:ext cx="2276414" cy="64997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São Paulo Transportes S/A - SPTrans</a:t>
            </a:r>
          </a:p>
        </p:txBody>
      </p:sp>
      <p:sp>
        <p:nvSpPr>
          <p:cNvPr id="52" name="Retângulo 51">
            <a:extLst>
              <a:ext uri="{FF2B5EF4-FFF2-40B4-BE49-F238E27FC236}">
                <a16:creationId xmlns:a16="http://schemas.microsoft.com/office/drawing/2014/main" id="{92FACB35-7A93-5F4A-51A9-B5EE70D79746}"/>
              </a:ext>
            </a:extLst>
          </p:cNvPr>
          <p:cNvSpPr/>
          <p:nvPr/>
        </p:nvSpPr>
        <p:spPr>
          <a:xfrm>
            <a:off x="12779538" y="5186833"/>
            <a:ext cx="2276414" cy="6182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Companhia de Engenharia de Tráfego - CET</a:t>
            </a:r>
          </a:p>
        </p:txBody>
      </p:sp>
      <p:cxnSp>
        <p:nvCxnSpPr>
          <p:cNvPr id="107" name="Conector de Seta Reta 106">
            <a:extLst>
              <a:ext uri="{FF2B5EF4-FFF2-40B4-BE49-F238E27FC236}">
                <a16:creationId xmlns:a16="http://schemas.microsoft.com/office/drawing/2014/main" id="{7063BD2D-8482-CED0-7F26-564E69699C67}"/>
              </a:ext>
            </a:extLst>
          </p:cNvPr>
          <p:cNvCxnSpPr>
            <a:cxnSpLocks/>
          </p:cNvCxnSpPr>
          <p:nvPr/>
        </p:nvCxnSpPr>
        <p:spPr>
          <a:xfrm>
            <a:off x="6083299" y="1749424"/>
            <a:ext cx="9525" cy="5470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de Seta Reta 99">
            <a:extLst>
              <a:ext uri="{FF2B5EF4-FFF2-40B4-BE49-F238E27FC236}">
                <a16:creationId xmlns:a16="http://schemas.microsoft.com/office/drawing/2014/main" id="{63885663-6BEE-3059-FDEC-778EEAA201C5}"/>
              </a:ext>
            </a:extLst>
          </p:cNvPr>
          <p:cNvCxnSpPr>
            <a:cxnSpLocks/>
          </p:cNvCxnSpPr>
          <p:nvPr/>
        </p:nvCxnSpPr>
        <p:spPr>
          <a:xfrm>
            <a:off x="9161922" y="240029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de Seta Reta 107">
            <a:extLst>
              <a:ext uri="{FF2B5EF4-FFF2-40B4-BE49-F238E27FC236}">
                <a16:creationId xmlns:a16="http://schemas.microsoft.com/office/drawing/2014/main" id="{4D8B6FF4-24E9-FEBC-71D9-D5FEC977CFE4}"/>
              </a:ext>
            </a:extLst>
          </p:cNvPr>
          <p:cNvCxnSpPr>
            <a:cxnSpLocks/>
          </p:cNvCxnSpPr>
          <p:nvPr/>
        </p:nvCxnSpPr>
        <p:spPr>
          <a:xfrm>
            <a:off x="9178924" y="34639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de Seta Reta 108">
            <a:extLst>
              <a:ext uri="{FF2B5EF4-FFF2-40B4-BE49-F238E27FC236}">
                <a16:creationId xmlns:a16="http://schemas.microsoft.com/office/drawing/2014/main" id="{66427AF4-C8F2-B505-705D-017A7C171E86}"/>
              </a:ext>
            </a:extLst>
          </p:cNvPr>
          <p:cNvCxnSpPr>
            <a:cxnSpLocks/>
          </p:cNvCxnSpPr>
          <p:nvPr/>
        </p:nvCxnSpPr>
        <p:spPr>
          <a:xfrm>
            <a:off x="9178924" y="4479924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de Seta Reta 109">
            <a:extLst>
              <a:ext uri="{FF2B5EF4-FFF2-40B4-BE49-F238E27FC236}">
                <a16:creationId xmlns:a16="http://schemas.microsoft.com/office/drawing/2014/main" id="{039349A8-78AA-2741-3BCC-1EA2CDE8B907}"/>
              </a:ext>
            </a:extLst>
          </p:cNvPr>
          <p:cNvCxnSpPr>
            <a:cxnSpLocks/>
          </p:cNvCxnSpPr>
          <p:nvPr/>
        </p:nvCxnSpPr>
        <p:spPr>
          <a:xfrm>
            <a:off x="9178924" y="54165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de Seta Reta 111">
            <a:extLst>
              <a:ext uri="{FF2B5EF4-FFF2-40B4-BE49-F238E27FC236}">
                <a16:creationId xmlns:a16="http://schemas.microsoft.com/office/drawing/2014/main" id="{55044E44-3BC6-F24A-5882-7DF13948A041}"/>
              </a:ext>
            </a:extLst>
          </p:cNvPr>
          <p:cNvCxnSpPr>
            <a:cxnSpLocks/>
          </p:cNvCxnSpPr>
          <p:nvPr/>
        </p:nvCxnSpPr>
        <p:spPr>
          <a:xfrm>
            <a:off x="9163049" y="7258049"/>
            <a:ext cx="628650" cy="9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ctor de Seta Reta 112">
            <a:extLst>
              <a:ext uri="{FF2B5EF4-FFF2-40B4-BE49-F238E27FC236}">
                <a16:creationId xmlns:a16="http://schemas.microsoft.com/office/drawing/2014/main" id="{541B3FA8-55FB-C13C-BB06-423C9CD86E0D}"/>
              </a:ext>
            </a:extLst>
          </p:cNvPr>
          <p:cNvCxnSpPr>
            <a:cxnSpLocks/>
          </p:cNvCxnSpPr>
          <p:nvPr/>
        </p:nvCxnSpPr>
        <p:spPr>
          <a:xfrm>
            <a:off x="9163049" y="1749424"/>
            <a:ext cx="9525" cy="550227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15">
            <a:extLst>
              <a:ext uri="{FF2B5EF4-FFF2-40B4-BE49-F238E27FC236}">
                <a16:creationId xmlns:a16="http://schemas.microsoft.com/office/drawing/2014/main" id="{74323B19-FC3C-CB88-42B7-6BF7BA23CD3E}"/>
              </a:ext>
            </a:extLst>
          </p:cNvPr>
          <p:cNvSpPr/>
          <p:nvPr/>
        </p:nvSpPr>
        <p:spPr>
          <a:xfrm>
            <a:off x="9360425" y="5061631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da Saúde - SMS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0A6D7DF1-B3BC-610B-98F9-9D6C75F06603}"/>
              </a:ext>
            </a:extLst>
          </p:cNvPr>
          <p:cNvSpPr/>
          <p:nvPr/>
        </p:nvSpPr>
        <p:spPr>
          <a:xfrm>
            <a:off x="9367015" y="3114398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da Pessoa com Deficiência - SMPED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CCA7462A-E5BC-0715-527C-6F17B86AB9D0}"/>
              </a:ext>
            </a:extLst>
          </p:cNvPr>
          <p:cNvSpPr/>
          <p:nvPr/>
        </p:nvSpPr>
        <p:spPr>
          <a:xfrm>
            <a:off x="9367015" y="4133392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Direitos Humanos e Cidadania de São Paulo - SMDHC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62F09B0E-1F7E-0AE8-5759-45077F2C56D2}"/>
              </a:ext>
            </a:extLst>
          </p:cNvPr>
          <p:cNvSpPr/>
          <p:nvPr/>
        </p:nvSpPr>
        <p:spPr>
          <a:xfrm>
            <a:off x="9367015" y="2039390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Segurança Urbana - SMSU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sp>
        <p:nvSpPr>
          <p:cNvPr id="58" name="Retângulo 57">
            <a:extLst>
              <a:ext uri="{FF2B5EF4-FFF2-40B4-BE49-F238E27FC236}">
                <a16:creationId xmlns:a16="http://schemas.microsoft.com/office/drawing/2014/main" id="{C9ED9B4D-43EB-08A9-4B2F-6F81BD9282F2}"/>
              </a:ext>
            </a:extLst>
          </p:cNvPr>
          <p:cNvSpPr/>
          <p:nvPr/>
        </p:nvSpPr>
        <p:spPr>
          <a:xfrm>
            <a:off x="9366416" y="6927990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Cultura e Economia Criativa- SMC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  <p:cxnSp>
        <p:nvCxnSpPr>
          <p:cNvPr id="106" name="Conector de Seta Reta 105">
            <a:extLst>
              <a:ext uri="{FF2B5EF4-FFF2-40B4-BE49-F238E27FC236}">
                <a16:creationId xmlns:a16="http://schemas.microsoft.com/office/drawing/2014/main" id="{9193143D-D1E6-B936-F5D1-3634A44FC101}"/>
              </a:ext>
            </a:extLst>
          </p:cNvPr>
          <p:cNvCxnSpPr>
            <a:cxnSpLocks/>
          </p:cNvCxnSpPr>
          <p:nvPr/>
        </p:nvCxnSpPr>
        <p:spPr>
          <a:xfrm>
            <a:off x="12211049" y="1765299"/>
            <a:ext cx="9525" cy="5470525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tângulo 103">
            <a:extLst>
              <a:ext uri="{FF2B5EF4-FFF2-40B4-BE49-F238E27FC236}">
                <a16:creationId xmlns:a16="http://schemas.microsoft.com/office/drawing/2014/main" id="{FA11DECD-5C34-B5DF-2F51-8D102CA78142}"/>
              </a:ext>
            </a:extLst>
          </p:cNvPr>
          <p:cNvSpPr/>
          <p:nvPr/>
        </p:nvSpPr>
        <p:spPr>
          <a:xfrm>
            <a:off x="17204488" y="9520490"/>
            <a:ext cx="990539" cy="64997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5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Serviços sociais autônomos</a:t>
            </a:r>
          </a:p>
        </p:txBody>
      </p:sp>
      <p:sp>
        <p:nvSpPr>
          <p:cNvPr id="59" name="Retângulo 58">
            <a:extLst>
              <a:ext uri="{FF2B5EF4-FFF2-40B4-BE49-F238E27FC236}">
                <a16:creationId xmlns:a16="http://schemas.microsoft.com/office/drawing/2014/main" id="{801B1F26-DDA3-0214-8AC0-03F08C915F62}"/>
              </a:ext>
            </a:extLst>
          </p:cNvPr>
          <p:cNvSpPr/>
          <p:nvPr/>
        </p:nvSpPr>
        <p:spPr>
          <a:xfrm>
            <a:off x="9736064" y="7752210"/>
            <a:ext cx="2244664" cy="649976"/>
          </a:xfrm>
          <a:prstGeom prst="rect">
            <a:avLst/>
          </a:prstGeom>
          <a:solidFill>
            <a:srgbClr val="97A1B0"/>
          </a:solidFill>
          <a:ln w="285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Fundação </a:t>
            </a:r>
            <a:r>
              <a:rPr lang="pt-BR" sz="1200" dirty="0" err="1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Theatro</a:t>
            </a:r>
            <a:r>
              <a:rPr lang="pt-BR" sz="1200" dirty="0">
                <a:solidFill>
                  <a:schemeClr val="tx1"/>
                </a:solidFill>
                <a:latin typeface="Poppins Bold"/>
                <a:ea typeface="Calibri"/>
                <a:cs typeface="Poppins Bold"/>
              </a:rPr>
              <a:t> Municipal de São Paulo</a:t>
            </a:r>
          </a:p>
        </p:txBody>
      </p:sp>
      <p:sp>
        <p:nvSpPr>
          <p:cNvPr id="116" name="Retângulo 115">
            <a:extLst>
              <a:ext uri="{FF2B5EF4-FFF2-40B4-BE49-F238E27FC236}">
                <a16:creationId xmlns:a16="http://schemas.microsoft.com/office/drawing/2014/main" id="{F795CE9D-A4DE-535F-7424-40561119E3E9}"/>
              </a:ext>
            </a:extLst>
          </p:cNvPr>
          <p:cNvSpPr/>
          <p:nvPr/>
        </p:nvSpPr>
        <p:spPr>
          <a:xfrm>
            <a:off x="15323040" y="8103087"/>
            <a:ext cx="2625664" cy="618226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dirty="0">
                <a:solidFill>
                  <a:schemeClr val="tx1"/>
                </a:solidFill>
                <a:latin typeface="Poppins Bold"/>
                <a:ea typeface="+mn-lt"/>
                <a:cs typeface="Poppins Bold"/>
              </a:rPr>
              <a:t>Secretaria Municipal de Turismo - SMTUR</a:t>
            </a:r>
            <a:endParaRPr lang="pt-BR" sz="1200" dirty="0">
              <a:solidFill>
                <a:schemeClr val="tx1"/>
              </a:solidFill>
              <a:latin typeface="Poppins Bold"/>
              <a:cs typeface="Poppins Bold"/>
            </a:endParaRPr>
          </a:p>
        </p:txBody>
      </p:sp>
    </p:spTree>
    <p:extLst>
      <p:ext uri="{BB962C8B-B14F-4D97-AF65-F5344CB8AC3E}">
        <p14:creationId xmlns:p14="http://schemas.microsoft.com/office/powerpoint/2010/main" val="405020778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c01c967-f15f-480c-8471-5cf0847eb785" xsi:nil="true"/>
    <lcf76f155ced4ddcb4097134ff3c332f xmlns="0d507740-9f85-4675-8685-a413ab731e11">
      <Terms xmlns="http://schemas.microsoft.com/office/infopath/2007/PartnerControls"/>
    </lcf76f155ced4ddcb4097134ff3c332f>
    <_Flow_SignoffStatus xmlns="0d507740-9f85-4675-8685-a413ab731e11" xsi:nil="true"/>
    <Descri_x00e7__x00e3_o xmlns="0d507740-9f85-4675-8685-a413ab731e11" xsi:nil="true"/>
    <Vers_x00e3_odohist_x00f3_rico xmlns="0d507740-9f85-4675-8685-a413ab731e11" xsi:nil="true"/>
    <Prioridadedeatualiza_x00e7__x00e3_o xmlns="0d507740-9f85-4675-8685-a413ab731e11" xsi:nil="true"/>
    <Descri_x00e7__x00e3_oTarefa xmlns="0d507740-9f85-4675-8685-a413ab731e1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6EA66BF361AB429E83EBD9660CFF22" ma:contentTypeVersion="26" ma:contentTypeDescription="Create a new document." ma:contentTypeScope="" ma:versionID="8c3c3ffc984b426df1eb5251e5ea4b3d">
  <xsd:schema xmlns:xsd="http://www.w3.org/2001/XMLSchema" xmlns:xs="http://www.w3.org/2001/XMLSchema" xmlns:p="http://schemas.microsoft.com/office/2006/metadata/properties" xmlns:ns2="0d507740-9f85-4675-8685-a413ab731e11" xmlns:ns3="7c01c967-f15f-480c-8471-5cf0847eb785" targetNamespace="http://schemas.microsoft.com/office/2006/metadata/properties" ma:root="true" ma:fieldsID="31e1cf895921434cb75d06759307bea3" ns2:_="" ns3:_="">
    <xsd:import namespace="0d507740-9f85-4675-8685-a413ab731e11"/>
    <xsd:import namespace="7c01c967-f15f-480c-8471-5cf0847eb785"/>
    <xsd:element name="properties">
      <xsd:complexType>
        <xsd:sequence>
          <xsd:element name="documentManagement">
            <xsd:complexType>
              <xsd:all>
                <xsd:element ref="ns2:Descri_x00e7__x00e3_o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Vers_x00e3_odohist_x00f3_rico" minOccurs="0"/>
                <xsd:element ref="ns2:MediaServiceSearchProperties" minOccurs="0"/>
                <xsd:element ref="ns2:MediaServiceObjectDetectorVersions" minOccurs="0"/>
                <xsd:element ref="ns2:Descri_x00e7__x00e3_oTarefa" minOccurs="0"/>
                <xsd:element ref="ns2:Prioridadedeatualiza_x00e7__x00e3_o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07740-9f85-4675-8685-a413ab731e11" elementFormDefault="qualified">
    <xsd:import namespace="http://schemas.microsoft.com/office/2006/documentManagement/types"/>
    <xsd:import namespace="http://schemas.microsoft.com/office/infopath/2007/PartnerControls"/>
    <xsd:element name="Descri_x00e7__x00e3_o" ma:index="2" nillable="true" ma:displayName="Descrição" ma:description="(OFICINA CENTRO)" ma:format="Dropdown" ma:internalName="Descri_x00e7__x00e3_o">
      <xsd:simpleType>
        <xsd:restriction base="dms:Text">
          <xsd:maxLength value="255"/>
        </xsd:restriction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2" nillable="true" ma:displayName="Extracted Text" ma:hidden="true" ma:internalName="MediaServiceOCR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c2251a4-284b-4299-a75e-b5361278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Vers_x00e3_odohist_x00f3_rico" ma:index="25" nillable="true" ma:displayName="Versão do histórico" ma:description="simulador de modulações" ma:format="Dropdown" ma:internalName="Vers_x00e3_odohist_x00f3_rico">
      <xsd:simpleType>
        <xsd:restriction base="dms:Text">
          <xsd:maxLength value="255"/>
        </xsd:restrict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Descri_x00e7__x00e3_oTarefa" ma:index="28" nillable="true" ma:displayName="Descrição Tarefa" ma:format="Dropdown" ma:internalName="Descri_x00e7__x00e3_oTarefa">
      <xsd:simpleType>
        <xsd:restriction base="dms:Text">
          <xsd:maxLength value="255"/>
        </xsd:restriction>
      </xsd:simpleType>
    </xsd:element>
    <xsd:element name="Prioridadedeatualiza_x00e7__x00e3_o" ma:index="29" nillable="true" ma:displayName="Prioridade de atualização" ma:decimals="0" ma:format="Dropdown" ma:internalName="Prioridadedeatualiza_x00e7__x00e3_o" ma:percentage="FALSE">
      <xsd:simpleType>
        <xsd:restriction base="dms:Number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1c967-f15f-480c-8471-5cf0847eb78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61c4cf0e-d311-4041-96e5-b422427ac7e6}" ma:internalName="TaxCatchAll" ma:showField="CatchAllData" ma:web="7c01c967-f15f-480c-8471-5cf0847eb7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4CA2AC-5CEE-4875-B630-31AE922C15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A5D007-53C4-4039-984D-6E5C03B860D6}">
  <ds:schemaRefs>
    <ds:schemaRef ds:uri="0d507740-9f85-4675-8685-a413ab731e11"/>
    <ds:schemaRef ds:uri="7c01c967-f15f-480c-8471-5cf0847eb78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E2CDCDE-1444-49C4-91DB-C686867568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507740-9f85-4675-8685-a413ab731e11"/>
    <ds:schemaRef ds:uri="7c01c967-f15f-480c-8471-5cf0847eb7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366</Words>
  <Application>Microsoft Office PowerPoint</Application>
  <PresentationFormat>Personalizar</PresentationFormat>
  <Paragraphs>56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SEGES - modelo_ppt</dc:title>
  <dc:creator>Ana Carolina de Souza Teixeira</dc:creator>
  <cp:lastModifiedBy>Carolina Felix da Silva</cp:lastModifiedBy>
  <cp:revision>152</cp:revision>
  <dcterms:created xsi:type="dcterms:W3CDTF">2006-08-16T00:00:00Z</dcterms:created>
  <dcterms:modified xsi:type="dcterms:W3CDTF">2025-11-05T17:02:57Z</dcterms:modified>
  <dc:identifier>DAFnlZwKPgA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0x010100476EA66BF361AB429E83EBD9660CFF22</vt:lpwstr>
  </property>
  <property fmtid="{D5CDD505-2E9C-101B-9397-08002B2CF9AE}" pid="3" name="MediaServiceImageTags">
    <vt:lpwstr/>
  </property>
</Properties>
</file>